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806" r:id="rId2"/>
  </p:sldMasterIdLst>
  <p:notesMasterIdLst>
    <p:notesMasterId r:id="rId16"/>
  </p:notesMasterIdLst>
  <p:sldIdLst>
    <p:sldId id="256" r:id="rId3"/>
    <p:sldId id="282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816"/>
    <a:srgbClr val="008000"/>
    <a:srgbClr val="1D370B"/>
    <a:srgbClr val="2E5612"/>
    <a:srgbClr val="C0ECA2"/>
    <a:srgbClr val="E1F6D2"/>
    <a:srgbClr val="BFF9C5"/>
    <a:srgbClr val="14CA25"/>
    <a:srgbClr val="C5EDA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84381" autoAdjust="0"/>
  </p:normalViewPr>
  <p:slideViewPr>
    <p:cSldViewPr snapToGrid="0">
      <p:cViewPr varScale="1">
        <p:scale>
          <a:sx n="69" d="100"/>
          <a:sy n="69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4573D-989C-43FF-9F32-73008F519529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7D4A-A69A-4488-8497-E1E19FFBA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2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7619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0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603D5-5223-4FB2-9C2B-B95FC87A62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7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60E56-AAC1-43F3-B002-499E0A5082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16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368D-919B-40CF-A47A-174A56CF3D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1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45F1-56B7-45A8-BAA5-D27F10389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2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23335-5A6E-41D4-B4A9-A4B3C0169F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85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A1FB0-D66A-42F2-9719-F8CD607507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7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84F48-5DED-45CF-BE26-51B3834369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2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0C52-150F-4FB7-ACEB-AD4A7B089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89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7416-EA3B-4F6B-855D-2A9312E5C7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2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15D2F-A521-434E-87ED-89CE986E60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98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606F-C84A-4853-AF07-E4B253B83C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0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7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0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B554-BBEE-4390-9CCB-83C755E73841}" type="datetimeFigureOut">
              <a:rPr lang="en-US" smtClean="0"/>
              <a:pPr/>
              <a:t>9/17/2024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57F696D-8670-471F-A059-9F0C38218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A519-A86F-4A64-B2DB-8D1CD43231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F773-BE56-402E-8A71-D682D2740B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9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ncbi.nlm.nih.gov/" TargetMode="Externa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100 بسم الله الرحمن الرحیم برای پاورپوینت (رنگی +سیاه سفید) - دلبران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7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37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10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3954" y="796834"/>
            <a:ext cx="1410789" cy="96665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DATABASEPUBMED</a:t>
            </a:r>
            <a:endParaRPr lang="en-US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399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27"/>
            <a:ext cx="12192000" cy="67503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11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9601199" y="3211758"/>
            <a:ext cx="1188718" cy="777241"/>
          </a:xfrm>
          <a:prstGeom prst="leftArrow">
            <a:avLst>
              <a:gd name="adj1" fmla="val 50000"/>
              <a:gd name="adj2" fmla="val 37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dirty="0">
                <a:cs typeface="B Nazanin" panose="00000400000000000000" pitchFamily="2" charset="-78"/>
              </a:rPr>
              <a:t>اصطلاحنامه </a:t>
            </a:r>
            <a:r>
              <a:rPr lang="en-US" sz="1400" dirty="0">
                <a:cs typeface="B Nazanin" panose="00000400000000000000" pitchFamily="2" charset="-78"/>
              </a:rPr>
              <a:t>MESH</a:t>
            </a:r>
          </a:p>
        </p:txBody>
      </p:sp>
    </p:spTree>
    <p:extLst>
      <p:ext uri="{BB962C8B-B14F-4D97-AF65-F5344CB8AC3E}">
        <p14:creationId xmlns:p14="http://schemas.microsoft.com/office/powerpoint/2010/main" val="2784029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0327" y="-313509"/>
            <a:ext cx="13011150" cy="7315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409575" y="6296297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12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198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600" y="342900"/>
            <a:ext cx="10350500" cy="6156374"/>
          </a:xfrm>
          <a:prstGeom prst="rect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0" dirty="0">
              <a:blipFill>
                <a:blip r:embed="rId2"/>
                <a:tile tx="0" ty="0" sx="100000" sy="100000" flip="none" algn="tl"/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0000" endA="300" endPos="50000" dist="60007" dir="5400000" sy="-10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84" y="461962"/>
            <a:ext cx="9817972" cy="59182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004558" y="861864"/>
            <a:ext cx="2488182" cy="830997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pPr algn="r" rtl="1"/>
            <a:r>
              <a:rPr lang="fa-IR" sz="4800" dirty="0">
                <a:solidFill>
                  <a:srgbClr val="003300"/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با سپاس فراوان از توجه شما</a:t>
            </a:r>
            <a:endParaRPr lang="en-US" sz="4800" dirty="0">
              <a:solidFill>
                <a:srgbClr val="003300"/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5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دانشگاه علوم پزشکی و خدمات بهداشتی درمانی لرستان رتبه و انتخاب رشته"/>
          <p:cNvSpPr>
            <a:spLocks noChangeAspect="1" noChangeArrowheads="1"/>
          </p:cNvSpPr>
          <p:nvPr/>
        </p:nvSpPr>
        <p:spPr bwMode="auto">
          <a:xfrm>
            <a:off x="155575" y="-822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دانشگاه علوم پزشکی و خدمات بهداشتی درمانی لرستان رتبه و انتخاب رشته"/>
          <p:cNvSpPr>
            <a:spLocks noChangeAspect="1" noChangeArrowheads="1"/>
          </p:cNvSpPr>
          <p:nvPr/>
        </p:nvSpPr>
        <p:spPr bwMode="auto">
          <a:xfrm>
            <a:off x="307975" y="-6699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058" y="278765"/>
            <a:ext cx="1762125" cy="1762125"/>
          </a:xfrm>
          <a:prstGeom prst="rect">
            <a:avLst/>
          </a:prstGeom>
          <a:solidFill>
            <a:srgbClr val="92D050"/>
          </a:solidFill>
          <a:ln>
            <a:solidFill>
              <a:srgbClr val="376816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2171519"/>
            <a:ext cx="5669280" cy="2017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71094" y="4319473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2400" dirty="0">
                <a:solidFill>
                  <a:schemeClr val="tx2"/>
                </a:solidFill>
                <a:cs typeface="B Nazanin" panose="00000400000000000000" pitchFamily="2" charset="-78"/>
              </a:rPr>
              <a:t>تهیه کننده:</a:t>
            </a:r>
            <a:endParaRPr lang="en-US" sz="2400" dirty="0">
              <a:solidFill>
                <a:schemeClr val="tx2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400" b="1" dirty="0">
                <a:cs typeface="B Nazanin" panose="00000400000000000000" pitchFamily="2" charset="-78"/>
              </a:rPr>
              <a:t> زهرا دریکوند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5218" y="6152606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تابستان 1403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9585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1737" y="0"/>
            <a:ext cx="4114864" cy="619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بررسی اجمالی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668" y="666585"/>
            <a:ext cx="11220994" cy="4175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یک موتور جستجوی تحت وب رایگان است که دسترسی به چندین پایگاه داده اصلی در گستره وسیعی از رشته های علوم پزشکی و زیست‌شناسی را فراهم می‌کند.</a:t>
            </a: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پایگاه داده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شامل بیش از۳۳ میلیون استناد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 چکیده از ادبیات زیست‌پزشکی است که شامل مقالات با متن کامل نمی‌شود. با این حال، پیوندهای متن کامل می‌تواند از منابعی مانند وب سایت ناشر یا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central (PMC)</a:t>
            </a:r>
            <a:r>
              <a:rPr lang="fa-IR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 دسترس باشد.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از سال ۱۹۹۶ به صورت آنلاین در دسترس عموم است و توسط کتابخانه ملی پزشکی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NLM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 وابسته به مرکز اطلاعات زیست فناوری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NCBI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 ایالات متحده آمریکا نگهداری و بروزرسانی می‌شود.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668" y="4933648"/>
            <a:ext cx="1122099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اصلی ترین پایگاه داده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Medline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نام دارد که مهم‌ترین و معروفترین پایگاه داده اطلاعات کتابشناختی مقالات زیست-پزشکی است و به همین دلیل در برخی موارد دو واژه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Medline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به جای یکدیگر به کار می‌روند. علاوه بر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Medline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پایگاه داده دیگری هم از طریق این موتور جستجو قابل دسترس می‌باشد.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3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890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66605" y="209005"/>
            <a:ext cx="4467561" cy="619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راه‌های دسترسی به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891" y="783572"/>
            <a:ext cx="11752217" cy="2976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1-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http://www.ncbi.nlm.nih.gov</a:t>
            </a:r>
            <a:r>
              <a:rPr lang="en-US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a-IR" sz="24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</a:t>
            </a:r>
            <a:endParaRPr lang="en-US" sz="2400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2- مراجعه به پورتال کتابخانه دیجیتال دانشگاه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diglib.lums.ac.ir</a:t>
            </a:r>
            <a:endParaRPr lang="fa-I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3- مراجعه به راهنمای تنظیم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vpn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۴- مراجعه به پورتال کتابخانه مرکزی دانشگاه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centlib.lums.ac.ir</a:t>
            </a:r>
            <a:endParaRPr lang="fa-IR" sz="2400" dirty="0"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۵- مراجعه به پورتال کتابخانه دانشکده داروسازی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pharm.lums.a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c.ir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5194"/>
            <a:ext cx="12192000" cy="49009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4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446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13908" y="195942"/>
            <a:ext cx="4963949" cy="6192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1">
              <a:lnSpc>
                <a:spcPct val="107000"/>
              </a:lnSpc>
              <a:spcAft>
                <a:spcPts val="800"/>
              </a:spcAft>
            </a:pP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روش‌های جستجو در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32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7882" y="2064988"/>
            <a:ext cx="6096000" cy="14830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جستجوی ساده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Search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جستجوی پیشرفته 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Searc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h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- جستجو از طریق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MeSH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5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5184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0671" y="282446"/>
            <a:ext cx="3370025" cy="421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جستجوی ساده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Simple Search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1" y="813533"/>
            <a:ext cx="12004766" cy="4875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درصفحه اصلی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،کادر جستجوی ساده قرار دارد. موضوع مورد نظر خود را تایپ کنید و روی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کلیک نمایید.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0472"/>
            <a:ext cx="12192000" cy="53937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6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511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8630" y="282446"/>
            <a:ext cx="4032066" cy="421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جستجوی پیشرفته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Advanced Search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4690"/>
            <a:ext cx="12192000" cy="20571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7937" y="1058941"/>
            <a:ext cx="11456126" cy="3371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واژه موردنظر را می‌توان به فیلدهای خاصی ازجمله (ژورنال، نویسنده، ...) محدود کرد.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جهت ترکیب چند واژه از عملگرهای بولی می‌توان استفاده کرد که شامل: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۱-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مدارکی را که تمام کلیدواژه‌های شما در آنها قرار دارد را بازیابی می‌کند.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۲-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OR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: از این عمگر زمانی استفاده می‌کنیم که می‌خواهیم حداقل یکی از عبارت‌ها یا کلیدواژه‌های جستجو در مدرک وجود داشته باشد.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۳-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NOT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 زمانی استفاده می‌شود که می‌خواهیم کلیدواژه یا عبارتی را از نتایج جستجو حذف کنیم.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کلیدواژه را می‌توان به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 اضافه کرد، تا در صورت نیاز مجدد از آن در جستجوی ترکیبی استفاده گردد.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058091" y="4368219"/>
            <a:ext cx="496389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7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0688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91"/>
            <a:ext cx="12192000" cy="658211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8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0110651" y="3683726"/>
            <a:ext cx="1345474" cy="757646"/>
          </a:xfrm>
          <a:prstGeom prst="leftArrow">
            <a:avLst>
              <a:gd name="adj1" fmla="val 50000"/>
              <a:gd name="adj2" fmla="val 465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400" b="1" dirty="0">
                <a:cs typeface="B Nazanin" panose="00000400000000000000" pitchFamily="2" charset="-78"/>
              </a:rPr>
              <a:t>عملگرهای بولی</a:t>
            </a:r>
            <a:endParaRPr lang="en-US" sz="1400" b="1" dirty="0">
              <a:cs typeface="B Nazanin" panose="00000400000000000000" pitchFamily="2" charset="-78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1034" y="3958046"/>
            <a:ext cx="1482634" cy="966651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900" b="1" dirty="0">
                <a:cs typeface="B Nazanin" panose="00000400000000000000" pitchFamily="2" charset="-78"/>
              </a:rPr>
              <a:t>استراتژی که پابمد یا کاربر برای یک جستجو انجام می دهد را نشان می دهد.</a:t>
            </a:r>
            <a:endParaRPr lang="en-US" sz="9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350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60693" y="269383"/>
            <a:ext cx="2369558" cy="4216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جستجو از طریق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MeSH</a:t>
            </a: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016" y="1279855"/>
            <a:ext cx="10829109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800"/>
              </a:spcAft>
              <a:tabLst>
                <a:tab pos="3400425" algn="l"/>
                <a:tab pos="5943600" algn="r"/>
              </a:tabLst>
            </a:pP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اصطلاح­نامه معتبر پزشکی (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Medical Subject Headings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)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a-IR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واژه‌نامه کنترل شده کتابخانه ملی پزشکی آمریکاست که برای نمایه‌سازی مقالات در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Pubmed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و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Medline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Zar" panose="00000400000000000000" pitchFamily="2" charset="-78"/>
              </a:rPr>
              <a:t> بکار می‌رود. این اصطلاح‌نامه دارای مجموعه‌ای از واژه‌های رایج و معتبر در علم پزشکی و علوم وابسته است که علاوه بر نظم الفبایی دارای ساختار درختی است که با استفاده از آن کاربر از یک اصطلاح غیرعلمی و غیررایج به اصطلاح معتبر و برگزیده هدایت می‌شود.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6165668"/>
            <a:ext cx="613954" cy="69233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9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5970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</TotalTime>
  <Words>524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IranNastaliq</vt:lpstr>
      <vt:lpstr>Times New Roman</vt:lpstr>
      <vt:lpstr>Trebuchet MS</vt:lpstr>
      <vt:lpstr>Wingdings 3</vt:lpstr>
      <vt:lpstr>Facet</vt:lpstr>
      <vt:lpstr>11_Office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madsg.com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KhastKhodaei;Me</dc:creator>
  <dc:description>madsg.com</dc:description>
  <cp:lastModifiedBy>system lib</cp:lastModifiedBy>
  <cp:revision>377</cp:revision>
  <dcterms:created xsi:type="dcterms:W3CDTF">2014-03-10T21:13:16Z</dcterms:created>
  <dcterms:modified xsi:type="dcterms:W3CDTF">2024-09-17T07:59:49Z</dcterms:modified>
</cp:coreProperties>
</file>